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86773" y="1778437"/>
            <a:ext cx="4873575" cy="823913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256937" y="1778437"/>
            <a:ext cx="4897578" cy="823913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41653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图片占位符 2"/>
          <p:cNvSpPr>
            <a:spLocks noGrp="1"/>
          </p:cNvSpPr>
          <p:nvPr>
            <p:ph type="pic" sz="half" idx="21"/>
          </p:nvPr>
        </p:nvSpPr>
        <p:spPr>
          <a:xfrm>
            <a:off x="5183187" y="457201"/>
            <a:ext cx="6172201" cy="5403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416535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6"/>
          <p:cNvSpPr txBox="1">
            <a:spLocks noGrp="1"/>
          </p:cNvSpPr>
          <p:nvPr>
            <p:ph type="ctrTitle"/>
          </p:nvPr>
        </p:nvSpPr>
        <p:spPr>
          <a:xfrm>
            <a:off x="762316" y="1863604"/>
            <a:ext cx="2361884" cy="509906"/>
          </a:xfrm>
          <a:prstGeom prst="rect">
            <a:avLst/>
          </a:prstGeom>
        </p:spPr>
        <p:txBody>
          <a:bodyPr lIns="0" tIns="0" rIns="0" bIns="0"/>
          <a:lstStyle/>
          <a:p>
            <a:pPr indent="10033" algn="l" defTabSz="722376">
              <a:defRPr sz="2844">
                <a:solidFill>
                  <a:srgbClr val="41B883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深思熟Vue</a:t>
            </a:r>
          </a:p>
        </p:txBody>
      </p:sp>
      <p:sp>
        <p:nvSpPr>
          <p:cNvPr id="93" name="object 8"/>
          <p:cNvSpPr txBox="1"/>
          <p:nvPr/>
        </p:nvSpPr>
        <p:spPr>
          <a:xfrm>
            <a:off x="762316" y="2689225"/>
            <a:ext cx="5492117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4800" spc="20">
                <a:solidFill>
                  <a:srgbClr val="373790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专注于Vue框架源码学习的小程序</a:t>
            </a:r>
          </a:p>
        </p:txBody>
      </p:sp>
      <p:sp>
        <p:nvSpPr>
          <p:cNvPr id="94" name="文本框 4"/>
          <p:cNvSpPr txBox="1"/>
          <p:nvPr/>
        </p:nvSpPr>
        <p:spPr>
          <a:xfrm>
            <a:off x="808036" y="4733530"/>
            <a:ext cx="13488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A6A6A6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By 人才市场</a:t>
            </a:r>
          </a:p>
        </p:txBody>
      </p:sp>
      <p:pic>
        <p:nvPicPr>
          <p:cNvPr id="95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126489"/>
            <a:ext cx="2332990" cy="4605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图片 8" descr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234" y="2277745"/>
            <a:ext cx="1751966" cy="3453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7"/>
          <p:cNvGrpSpPr/>
          <p:nvPr/>
        </p:nvGrpSpPr>
        <p:grpSpPr>
          <a:xfrm>
            <a:off x="392430" y="-368935"/>
            <a:ext cx="6039485" cy="1205865"/>
            <a:chOff x="0" y="0"/>
            <a:chExt cx="6039484" cy="1205864"/>
          </a:xfrm>
        </p:grpSpPr>
        <p:sp>
          <p:nvSpPr>
            <p:cNvPr id="130" name="object 3"/>
            <p:cNvSpPr txBox="1"/>
            <p:nvPr/>
          </p:nvSpPr>
          <p:spPr>
            <a:xfrm>
              <a:off x="674370" y="697864"/>
              <a:ext cx="536511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 b="1" spc="15">
                  <a:solidFill>
                    <a:srgbClr val="404040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过程体会</a:t>
              </a:r>
            </a:p>
          </p:txBody>
        </p:sp>
        <p:sp>
          <p:nvSpPr>
            <p:cNvPr id="131" name="圆角矩形 21"/>
            <p:cNvSpPr/>
            <p:nvPr/>
          </p:nvSpPr>
          <p:spPr>
            <a:xfrm>
              <a:off x="0" y="0"/>
              <a:ext cx="533400" cy="1143000"/>
            </a:xfrm>
            <a:prstGeom prst="roundRect">
              <a:avLst>
                <a:gd name="adj" fmla="val 50000"/>
              </a:avLst>
            </a:prstGeom>
            <a:solidFill>
              <a:srgbClr val="3737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40E06F2-B27E-412C-84FE-80175A27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24" y="695571"/>
            <a:ext cx="4386295" cy="2171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80CEF8-E3E1-4C8E-8702-CDC71FC9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81" y="935052"/>
            <a:ext cx="4424395" cy="46196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4F239B-B427-481C-830F-612F494FB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72" y="2802684"/>
            <a:ext cx="4514883" cy="40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890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文本框 3"/>
          <p:cNvSpPr txBox="1"/>
          <p:nvPr/>
        </p:nvSpPr>
        <p:spPr>
          <a:xfrm>
            <a:off x="1282551" y="3027679"/>
            <a:ext cx="3152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37379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阶段成果展示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6"/>
          <p:cNvSpPr txBox="1">
            <a:spLocks noGrp="1"/>
          </p:cNvSpPr>
          <p:nvPr>
            <p:ph type="ctrTitle"/>
          </p:nvPr>
        </p:nvSpPr>
        <p:spPr>
          <a:xfrm>
            <a:off x="1844039" y="3018142"/>
            <a:ext cx="3060701" cy="676276"/>
          </a:xfrm>
          <a:prstGeom prst="rect">
            <a:avLst/>
          </a:prstGeom>
        </p:spPr>
        <p:txBody>
          <a:bodyPr lIns="0" tIns="0" rIns="0" bIns="0"/>
          <a:lstStyle/>
          <a:p>
            <a:pPr indent="10033" algn="l" defTabSz="722376">
              <a:defRPr sz="3792">
                <a:solidFill>
                  <a:srgbClr val="41B883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rPr dirty="0" err="1"/>
              <a:t>谢谢观看</a:t>
            </a:r>
            <a:r>
              <a:rPr sz="2844" dirty="0"/>
              <a:t>🙏</a:t>
            </a:r>
          </a:p>
        </p:txBody>
      </p:sp>
      <p:pic>
        <p:nvPicPr>
          <p:cNvPr id="137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126489"/>
            <a:ext cx="2332990" cy="4605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图片 8" descr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234" y="2277745"/>
            <a:ext cx="1751966" cy="3453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3"/>
          <p:cNvGrpSpPr/>
          <p:nvPr/>
        </p:nvGrpSpPr>
        <p:grpSpPr>
          <a:xfrm>
            <a:off x="392430" y="-368935"/>
            <a:ext cx="6039485" cy="1205865"/>
            <a:chOff x="0" y="0"/>
            <a:chExt cx="6039484" cy="1205864"/>
          </a:xfrm>
        </p:grpSpPr>
        <p:sp>
          <p:nvSpPr>
            <p:cNvPr id="98" name="object 3"/>
            <p:cNvSpPr txBox="1"/>
            <p:nvPr/>
          </p:nvSpPr>
          <p:spPr>
            <a:xfrm>
              <a:off x="674370" y="697864"/>
              <a:ext cx="536511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 b="1" spc="15">
                  <a:solidFill>
                    <a:srgbClr val="404040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成员分工</a:t>
              </a:r>
            </a:p>
          </p:txBody>
        </p:sp>
        <p:sp>
          <p:nvSpPr>
            <p:cNvPr id="99" name="圆角矩形 8"/>
            <p:cNvSpPr/>
            <p:nvPr/>
          </p:nvSpPr>
          <p:spPr>
            <a:xfrm>
              <a:off x="0" y="0"/>
              <a:ext cx="533400" cy="1143000"/>
            </a:xfrm>
            <a:prstGeom prst="roundRect">
              <a:avLst>
                <a:gd name="adj" fmla="val 50000"/>
              </a:avLst>
            </a:prstGeom>
            <a:solidFill>
              <a:srgbClr val="3737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101" name="表格"/>
          <p:cNvGraphicFramePr/>
          <p:nvPr/>
        </p:nvGraphicFramePr>
        <p:xfrm>
          <a:off x="1642548" y="1067633"/>
          <a:ext cx="8906902" cy="4722730"/>
        </p:xfrm>
        <a:graphic>
          <a:graphicData uri="http://schemas.openxmlformats.org/drawingml/2006/table">
            <a:tbl>
              <a:tblPr bandRow="1">
                <a:tableStyleId>{EEE7283C-3CF3-47DC-8721-378D4A62B228}</a:tableStyleId>
              </a:tblPr>
              <a:tblGrid>
                <a:gridCol w="366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成员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分工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组长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吴昭怡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产品经理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吴昭怡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美工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何凱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前端负责人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何凱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小程序前端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何凱、陈帅、张雅琦、王绮雯、王灿龙、古丽旦娜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后台管理系统前端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吴昭怡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后端负责人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吴毕梁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后端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吴毕梁、马晨、兰昌龙、何凱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27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测试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兰昌龙、古丽旦娜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25"/>
          <p:cNvGrpSpPr/>
          <p:nvPr/>
        </p:nvGrpSpPr>
        <p:grpSpPr>
          <a:xfrm>
            <a:off x="413384" y="-370205"/>
            <a:ext cx="5702301" cy="1205865"/>
            <a:chOff x="0" y="0"/>
            <a:chExt cx="5702300" cy="1205864"/>
          </a:xfrm>
        </p:grpSpPr>
        <p:sp>
          <p:nvSpPr>
            <p:cNvPr id="103" name="object 3"/>
            <p:cNvSpPr txBox="1"/>
            <p:nvPr/>
          </p:nvSpPr>
          <p:spPr>
            <a:xfrm>
              <a:off x="674370" y="697864"/>
              <a:ext cx="502793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 b="1" spc="15">
                  <a:solidFill>
                    <a:srgbClr val="404040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预期计划</a:t>
              </a:r>
            </a:p>
          </p:txBody>
        </p:sp>
        <p:sp>
          <p:nvSpPr>
            <p:cNvPr id="104" name="圆角矩形 33"/>
            <p:cNvSpPr/>
            <p:nvPr/>
          </p:nvSpPr>
          <p:spPr>
            <a:xfrm>
              <a:off x="0" y="0"/>
              <a:ext cx="533400" cy="1143000"/>
            </a:xfrm>
            <a:prstGeom prst="roundRect">
              <a:avLst>
                <a:gd name="adj" fmla="val 50000"/>
              </a:avLst>
            </a:prstGeom>
            <a:solidFill>
              <a:srgbClr val="41B88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06" name="2F71E600DAA0B2FA6963A954972225B6.png" descr="2F71E600DAA0B2FA6963A954972225B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035" y="1071461"/>
            <a:ext cx="7963930" cy="5348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7"/>
          <p:cNvGrpSpPr/>
          <p:nvPr/>
        </p:nvGrpSpPr>
        <p:grpSpPr>
          <a:xfrm>
            <a:off x="392430" y="-368935"/>
            <a:ext cx="6039485" cy="1205865"/>
            <a:chOff x="0" y="0"/>
            <a:chExt cx="6039484" cy="1205864"/>
          </a:xfrm>
        </p:grpSpPr>
        <p:sp>
          <p:nvSpPr>
            <p:cNvPr id="108" name="object 3"/>
            <p:cNvSpPr txBox="1"/>
            <p:nvPr/>
          </p:nvSpPr>
          <p:spPr>
            <a:xfrm>
              <a:off x="674370" y="697864"/>
              <a:ext cx="536511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 b="1" spc="15">
                  <a:solidFill>
                    <a:srgbClr val="404040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进度曲线和燃尽图</a:t>
              </a:r>
            </a:p>
          </p:txBody>
        </p:sp>
        <p:sp>
          <p:nvSpPr>
            <p:cNvPr id="109" name="圆角矩形 21"/>
            <p:cNvSpPr/>
            <p:nvPr/>
          </p:nvSpPr>
          <p:spPr>
            <a:xfrm>
              <a:off x="0" y="0"/>
              <a:ext cx="533400" cy="1143000"/>
            </a:xfrm>
            <a:prstGeom prst="roundRect">
              <a:avLst>
                <a:gd name="adj" fmla="val 50000"/>
              </a:avLst>
            </a:prstGeom>
            <a:solidFill>
              <a:srgbClr val="3737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101CA43-5100-4ADC-AF53-C61DF95F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3" y="1704975"/>
            <a:ext cx="5734050" cy="344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6FFE87-CC31-4A3F-8B57-0CD0772CC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59" y="1701346"/>
            <a:ext cx="5734050" cy="3448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 25"/>
          <p:cNvGrpSpPr/>
          <p:nvPr/>
        </p:nvGrpSpPr>
        <p:grpSpPr>
          <a:xfrm>
            <a:off x="413384" y="-370205"/>
            <a:ext cx="5702301" cy="1205865"/>
            <a:chOff x="0" y="0"/>
            <a:chExt cx="5702300" cy="1205864"/>
          </a:xfrm>
        </p:grpSpPr>
        <p:sp>
          <p:nvSpPr>
            <p:cNvPr id="113" name="object 3"/>
            <p:cNvSpPr txBox="1"/>
            <p:nvPr/>
          </p:nvSpPr>
          <p:spPr>
            <a:xfrm>
              <a:off x="674370" y="697864"/>
              <a:ext cx="502793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 b="1" spc="15">
                  <a:solidFill>
                    <a:srgbClr val="404040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遇到的困难和解决途径</a:t>
              </a:r>
            </a:p>
          </p:txBody>
        </p:sp>
        <p:sp>
          <p:nvSpPr>
            <p:cNvPr id="114" name="圆角矩形 33"/>
            <p:cNvSpPr/>
            <p:nvPr/>
          </p:nvSpPr>
          <p:spPr>
            <a:xfrm>
              <a:off x="0" y="0"/>
              <a:ext cx="533400" cy="1143000"/>
            </a:xfrm>
            <a:prstGeom prst="roundRect">
              <a:avLst>
                <a:gd name="adj" fmla="val 50000"/>
              </a:avLst>
            </a:prstGeom>
            <a:solidFill>
              <a:srgbClr val="41B88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6" name="问题一：团队协作不成熟、对于任务的完成情况没有反馈。…"/>
          <p:cNvSpPr txBox="1"/>
          <p:nvPr/>
        </p:nvSpPr>
        <p:spPr>
          <a:xfrm>
            <a:off x="1407269" y="1283090"/>
            <a:ext cx="9377462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/>
            </a:pPr>
            <a:r>
              <a:rPr dirty="0" err="1"/>
              <a:t>问题一：团队协作不成熟、对于任务的完成情况没有反馈</a:t>
            </a:r>
            <a:r>
              <a:rPr dirty="0"/>
              <a:t>。</a:t>
            </a:r>
          </a:p>
          <a:p>
            <a:pPr>
              <a:defRPr sz="2000">
                <a:solidFill>
                  <a:srgbClr val="939393"/>
                </a:solidFill>
              </a:defRPr>
            </a:pPr>
            <a:r>
              <a:rPr dirty="0" err="1"/>
              <a:t>解决途径：强化队员的协作意识，通过</a:t>
            </a:r>
            <a:r>
              <a:rPr dirty="0"/>
              <a:t> Tower </a:t>
            </a:r>
            <a:r>
              <a:rPr dirty="0" err="1"/>
              <a:t>发布任务，以编写每日开发日志的形式进行进度汇报</a:t>
            </a:r>
            <a:r>
              <a:rPr dirty="0"/>
              <a:t>。</a:t>
            </a:r>
          </a:p>
          <a:p>
            <a:pPr>
              <a:defRPr sz="1000">
                <a:solidFill>
                  <a:srgbClr val="939393"/>
                </a:solidFill>
              </a:defRPr>
            </a:pPr>
            <a:endParaRPr dirty="0"/>
          </a:p>
          <a:p>
            <a:pPr>
              <a:defRPr sz="2000"/>
            </a:pPr>
            <a:r>
              <a:rPr dirty="0" err="1"/>
              <a:t>问题二：开发人员对有关技术掌握不到位</a:t>
            </a:r>
            <a:r>
              <a:rPr dirty="0"/>
              <a:t>。</a:t>
            </a:r>
          </a:p>
          <a:p>
            <a:pPr>
              <a:defRPr sz="2000">
                <a:solidFill>
                  <a:srgbClr val="939393"/>
                </a:solidFill>
              </a:defRPr>
            </a:pPr>
            <a:r>
              <a:rPr dirty="0" err="1"/>
              <a:t>解决途径</a:t>
            </a:r>
            <a:r>
              <a:rPr lang="zh-CN" altLang="en-US" dirty="0"/>
              <a:t>：由开发技术比较熟练的人才进行手把手指导，直接边讲解边编写示例代码，提高学习和开发效率</a:t>
            </a:r>
            <a:endParaRPr dirty="0"/>
          </a:p>
          <a:p>
            <a:pPr>
              <a:defRPr sz="1000">
                <a:solidFill>
                  <a:srgbClr val="939393"/>
                </a:solidFill>
              </a:defRPr>
            </a:pPr>
            <a:endParaRPr dirty="0"/>
          </a:p>
          <a:p>
            <a:pPr>
              <a:defRPr sz="2000"/>
            </a:pPr>
            <a:r>
              <a:rPr dirty="0" err="1"/>
              <a:t>问题三：代码不规范，造成测试和对接过程效率不高</a:t>
            </a:r>
            <a:r>
              <a:rPr dirty="0"/>
              <a:t>。</a:t>
            </a:r>
          </a:p>
          <a:p>
            <a:pPr>
              <a:defRPr sz="2000">
                <a:solidFill>
                  <a:srgbClr val="939393"/>
                </a:solidFill>
              </a:defRPr>
            </a:pPr>
            <a:r>
              <a:rPr dirty="0" err="1"/>
              <a:t>解决途径：撰写代码规范，所有开发人员严格执行</a:t>
            </a:r>
            <a:r>
              <a:rPr dirty="0"/>
              <a:t>。</a:t>
            </a:r>
          </a:p>
          <a:p>
            <a:pPr>
              <a:defRPr sz="1000">
                <a:solidFill>
                  <a:srgbClr val="939393"/>
                </a:solidFill>
              </a:defRPr>
            </a:pPr>
            <a:endParaRPr dirty="0"/>
          </a:p>
          <a:p>
            <a:pPr>
              <a:defRPr sz="2000"/>
            </a:pPr>
            <a:r>
              <a:rPr dirty="0" err="1"/>
              <a:t>问题四：前后端交流不足，对相关接口的实现存在分歧</a:t>
            </a:r>
            <a:r>
              <a:rPr dirty="0"/>
              <a:t>。</a:t>
            </a:r>
          </a:p>
          <a:p>
            <a:pPr>
              <a:defRPr sz="2000">
                <a:solidFill>
                  <a:srgbClr val="939393"/>
                </a:solidFill>
              </a:defRPr>
            </a:pPr>
            <a:r>
              <a:rPr dirty="0" err="1"/>
              <a:t>解决途径：由前后端负责人牵头进行相关接口的约定，前后端相应开发人员一对一对接</a:t>
            </a:r>
            <a:r>
              <a:rPr dirty="0"/>
              <a:t>。</a:t>
            </a:r>
          </a:p>
          <a:p>
            <a:pPr>
              <a:defRPr sz="1000">
                <a:solidFill>
                  <a:srgbClr val="939393"/>
                </a:solidFill>
              </a:defRPr>
            </a:pPr>
            <a:endParaRPr dirty="0"/>
          </a:p>
          <a:p>
            <a:pPr>
              <a:defRPr sz="2000"/>
            </a:pPr>
            <a:r>
              <a:rPr dirty="0" err="1"/>
              <a:t>问题五：遇到多场考试，复习时间与开发时间冲突</a:t>
            </a:r>
            <a:r>
              <a:rPr dirty="0"/>
              <a:t>。</a:t>
            </a:r>
          </a:p>
          <a:p>
            <a:pPr>
              <a:defRPr sz="2000">
                <a:solidFill>
                  <a:srgbClr val="939393"/>
                </a:solidFill>
              </a:defRPr>
            </a:pPr>
            <a:r>
              <a:rPr dirty="0" err="1"/>
              <a:t>解决途径：适当推迟deadline，合理分配时间进行开发</a:t>
            </a:r>
            <a:r>
              <a:rPr dirty="0"/>
              <a:t>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7"/>
          <p:cNvGrpSpPr/>
          <p:nvPr/>
        </p:nvGrpSpPr>
        <p:grpSpPr>
          <a:xfrm>
            <a:off x="392430" y="-368935"/>
            <a:ext cx="6039485" cy="1205865"/>
            <a:chOff x="0" y="0"/>
            <a:chExt cx="6039484" cy="1205864"/>
          </a:xfrm>
        </p:grpSpPr>
        <p:sp>
          <p:nvSpPr>
            <p:cNvPr id="118" name="object 3"/>
            <p:cNvSpPr txBox="1"/>
            <p:nvPr/>
          </p:nvSpPr>
          <p:spPr>
            <a:xfrm>
              <a:off x="674370" y="697864"/>
              <a:ext cx="536511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 b="1" spc="15">
                  <a:solidFill>
                    <a:srgbClr val="404040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项目架构及部署流程</a:t>
              </a:r>
            </a:p>
          </p:txBody>
        </p:sp>
        <p:sp>
          <p:nvSpPr>
            <p:cNvPr id="119" name="圆角矩形 21"/>
            <p:cNvSpPr/>
            <p:nvPr/>
          </p:nvSpPr>
          <p:spPr>
            <a:xfrm>
              <a:off x="0" y="0"/>
              <a:ext cx="533400" cy="1143000"/>
            </a:xfrm>
            <a:prstGeom prst="roundRect">
              <a:avLst>
                <a:gd name="adj" fmla="val 50000"/>
              </a:avLst>
            </a:prstGeom>
            <a:solidFill>
              <a:srgbClr val="3737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2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1255871"/>
            <a:ext cx="5893249" cy="2352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89" y="1199862"/>
            <a:ext cx="6365705" cy="2523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95" y="4181687"/>
            <a:ext cx="10081210" cy="1221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25"/>
          <p:cNvGrpSpPr/>
          <p:nvPr/>
        </p:nvGrpSpPr>
        <p:grpSpPr>
          <a:xfrm>
            <a:off x="413384" y="-370205"/>
            <a:ext cx="5702301" cy="1205865"/>
            <a:chOff x="0" y="0"/>
            <a:chExt cx="5702300" cy="1205864"/>
          </a:xfrm>
        </p:grpSpPr>
        <p:sp>
          <p:nvSpPr>
            <p:cNvPr id="125" name="object 3"/>
            <p:cNvSpPr txBox="1"/>
            <p:nvPr/>
          </p:nvSpPr>
          <p:spPr>
            <a:xfrm>
              <a:off x="674370" y="697864"/>
              <a:ext cx="502793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 b="1" spc="15">
                  <a:solidFill>
                    <a:srgbClr val="404040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测试工作</a:t>
              </a:r>
            </a:p>
          </p:txBody>
        </p:sp>
        <p:sp>
          <p:nvSpPr>
            <p:cNvPr id="126" name="圆角矩形 33"/>
            <p:cNvSpPr/>
            <p:nvPr/>
          </p:nvSpPr>
          <p:spPr>
            <a:xfrm>
              <a:off x="0" y="0"/>
              <a:ext cx="533400" cy="1143000"/>
            </a:xfrm>
            <a:prstGeom prst="roundRect">
              <a:avLst>
                <a:gd name="adj" fmla="val 50000"/>
              </a:avLst>
            </a:prstGeom>
            <a:solidFill>
              <a:srgbClr val="41B88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" name="问题一：团队协作不成熟、对于任务的完成情况没有反馈。…">
            <a:extLst>
              <a:ext uri="{FF2B5EF4-FFF2-40B4-BE49-F238E27FC236}">
                <a16:creationId xmlns:a16="http://schemas.microsoft.com/office/drawing/2014/main" id="{4DE1A652-7A37-44C6-B6D5-CD0754D496B0}"/>
              </a:ext>
            </a:extLst>
          </p:cNvPr>
          <p:cNvSpPr txBox="1"/>
          <p:nvPr/>
        </p:nvSpPr>
        <p:spPr>
          <a:xfrm>
            <a:off x="1407269" y="1283090"/>
            <a:ext cx="9377462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/>
            </a:pPr>
            <a:r>
              <a:rPr lang="zh-CN" altLang="en-US" dirty="0"/>
              <a:t>一、测试工作安排</a:t>
            </a:r>
            <a:r>
              <a:rPr dirty="0"/>
              <a:t>：</a:t>
            </a:r>
            <a:endParaRPr lang="zh-CN" altLang="en-US" dirty="0"/>
          </a:p>
          <a:p>
            <a:pPr>
              <a:defRPr sz="2000">
                <a:solidFill>
                  <a:srgbClr val="939393"/>
                </a:solidFill>
              </a:defRPr>
            </a:pPr>
            <a:r>
              <a:rPr lang="zh-CN" altLang="en-US" dirty="0"/>
              <a:t>后端人员</a:t>
            </a:r>
            <a:endParaRPr lang="en-US" altLang="zh-CN" dirty="0"/>
          </a:p>
          <a:p>
            <a:pPr>
              <a:defRPr sz="2000">
                <a:solidFill>
                  <a:srgbClr val="939393"/>
                </a:solidFill>
              </a:defRPr>
            </a:pPr>
            <a:endParaRPr lang="en-US" altLang="zh-CN" dirty="0"/>
          </a:p>
          <a:p>
            <a:pPr>
              <a:defRPr sz="2000">
                <a:solidFill>
                  <a:srgbClr val="939393"/>
                </a:solidFill>
              </a:defRPr>
            </a:pPr>
            <a:endParaRPr lang="zh-CN" altLang="en-US" dirty="0"/>
          </a:p>
          <a:p>
            <a:pPr>
              <a:defRPr sz="2000"/>
            </a:pPr>
            <a:r>
              <a:rPr dirty="0"/>
              <a:t>二</a:t>
            </a:r>
            <a:r>
              <a:rPr lang="zh-CN" altLang="en-US" dirty="0"/>
              <a:t>、测试工具选用</a:t>
            </a:r>
            <a:endParaRPr dirty="0"/>
          </a:p>
          <a:p>
            <a:pPr>
              <a:defRPr sz="2000">
                <a:solidFill>
                  <a:srgbClr val="939393"/>
                </a:solidFill>
              </a:defRPr>
            </a:pPr>
            <a:r>
              <a:rPr lang="en-US" dirty="0" err="1"/>
              <a:t>junit</a:t>
            </a:r>
            <a:endParaRPr dirty="0"/>
          </a:p>
          <a:p>
            <a:pPr>
              <a:defRPr sz="1000">
                <a:solidFill>
                  <a:srgbClr val="939393"/>
                </a:solidFill>
              </a:defRPr>
            </a:pPr>
            <a:endParaRPr lang="en-US" dirty="0"/>
          </a:p>
          <a:p>
            <a:pPr>
              <a:defRPr sz="1000">
                <a:solidFill>
                  <a:srgbClr val="939393"/>
                </a:solidFill>
              </a:defRPr>
            </a:pPr>
            <a:endParaRPr lang="en-US" dirty="0"/>
          </a:p>
          <a:p>
            <a:pPr>
              <a:defRPr sz="1000">
                <a:solidFill>
                  <a:srgbClr val="939393"/>
                </a:solidFill>
              </a:defRPr>
            </a:pPr>
            <a:endParaRPr dirty="0"/>
          </a:p>
          <a:p>
            <a:pPr>
              <a:defRPr sz="2000"/>
            </a:pPr>
            <a:r>
              <a:rPr dirty="0"/>
              <a:t>三</a:t>
            </a:r>
            <a:r>
              <a:rPr lang="zh-CN" altLang="en-US" dirty="0"/>
              <a:t>、测试工具运用</a:t>
            </a:r>
            <a:endParaRPr dirty="0"/>
          </a:p>
          <a:p>
            <a:pPr>
              <a:defRPr sz="2000">
                <a:solidFill>
                  <a:srgbClr val="939393"/>
                </a:solidFill>
              </a:defRPr>
            </a:pPr>
            <a:r>
              <a:rPr lang="zh-CN" altLang="en-US" dirty="0"/>
              <a:t>用</a:t>
            </a:r>
            <a:r>
              <a:rPr lang="en-US" dirty="0"/>
              <a:t>IDEA</a:t>
            </a:r>
            <a:r>
              <a:rPr lang="zh-CN" altLang="en-US" dirty="0"/>
              <a:t>的</a:t>
            </a:r>
            <a:r>
              <a:rPr lang="en-US" dirty="0" err="1"/>
              <a:t>alt+insert</a:t>
            </a:r>
            <a:r>
              <a:rPr lang="zh-CN" altLang="en-US" dirty="0"/>
              <a:t>自动生成测试框架，并用</a:t>
            </a:r>
            <a:r>
              <a:rPr lang="en-US" dirty="0" err="1"/>
              <a:t>MockMvc</a:t>
            </a:r>
            <a:r>
              <a:rPr lang="zh-CN" altLang="en-US" dirty="0"/>
              <a:t>自动装配进行</a:t>
            </a:r>
            <a:r>
              <a:rPr lang="en-US" dirty="0"/>
              <a:t>https</a:t>
            </a:r>
            <a:r>
              <a:rPr lang="zh-CN" altLang="en-US" dirty="0"/>
              <a:t>模拟请求</a:t>
            </a:r>
            <a:endParaRPr dirty="0"/>
          </a:p>
          <a:p>
            <a:pPr>
              <a:defRPr sz="1000">
                <a:solidFill>
                  <a:srgbClr val="939393"/>
                </a:solidFill>
              </a:defRPr>
            </a:pPr>
            <a:endParaRPr lang="en-US" dirty="0"/>
          </a:p>
          <a:p>
            <a:pPr>
              <a:defRPr sz="1000">
                <a:solidFill>
                  <a:srgbClr val="939393"/>
                </a:solidFill>
              </a:defRPr>
            </a:pPr>
            <a:endParaRPr lang="en-US" dirty="0"/>
          </a:p>
          <a:p>
            <a:pPr>
              <a:defRPr sz="1000">
                <a:solidFill>
                  <a:srgbClr val="939393"/>
                </a:solidFill>
              </a:defRPr>
            </a:pPr>
            <a:endParaRPr dirty="0"/>
          </a:p>
          <a:p>
            <a:pPr>
              <a:defRPr sz="2000"/>
            </a:pPr>
            <a:r>
              <a:rPr lang="zh-CN" altLang="en-US" dirty="0"/>
              <a:t>四、项目测试评述</a:t>
            </a:r>
            <a:endParaRPr dirty="0"/>
          </a:p>
          <a:p>
            <a:pPr>
              <a:defRPr sz="2000">
                <a:solidFill>
                  <a:srgbClr val="939393"/>
                </a:solidFill>
              </a:defRPr>
            </a:pPr>
            <a:r>
              <a:rPr lang="en-US" altLang="zh-CN" dirty="0"/>
              <a:t>controller</a:t>
            </a:r>
            <a:r>
              <a:rPr lang="zh-CN" altLang="en-US" dirty="0"/>
              <a:t>对应的代码块都顺利通过测试，期间由于测试时没用作数据库</a:t>
            </a:r>
            <a:r>
              <a:rPr lang="en-US" altLang="zh-CN" dirty="0"/>
              <a:t>ID</a:t>
            </a:r>
            <a:r>
              <a:rPr lang="zh-CN" altLang="en-US" dirty="0"/>
              <a:t>约束，执行查询或者更新时可能抛出空指针引用异常，但不影响整个系统的使用，待后期加上约束后就可以避免该异常的出现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7"/>
          <p:cNvGrpSpPr/>
          <p:nvPr/>
        </p:nvGrpSpPr>
        <p:grpSpPr>
          <a:xfrm>
            <a:off x="392430" y="-368935"/>
            <a:ext cx="6039485" cy="1205865"/>
            <a:chOff x="0" y="0"/>
            <a:chExt cx="6039484" cy="1205864"/>
          </a:xfrm>
        </p:grpSpPr>
        <p:sp>
          <p:nvSpPr>
            <p:cNvPr id="130" name="object 3"/>
            <p:cNvSpPr txBox="1"/>
            <p:nvPr/>
          </p:nvSpPr>
          <p:spPr>
            <a:xfrm>
              <a:off x="674370" y="697864"/>
              <a:ext cx="536511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 b="1" spc="15">
                  <a:solidFill>
                    <a:srgbClr val="404040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过程体会</a:t>
              </a:r>
            </a:p>
          </p:txBody>
        </p:sp>
        <p:sp>
          <p:nvSpPr>
            <p:cNvPr id="131" name="圆角矩形 21"/>
            <p:cNvSpPr/>
            <p:nvPr/>
          </p:nvSpPr>
          <p:spPr>
            <a:xfrm>
              <a:off x="0" y="0"/>
              <a:ext cx="533400" cy="1143000"/>
            </a:xfrm>
            <a:prstGeom prst="roundRect">
              <a:avLst>
                <a:gd name="adj" fmla="val 50000"/>
              </a:avLst>
            </a:prstGeom>
            <a:solidFill>
              <a:srgbClr val="3737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4C848E38-3D1A-475E-95F3-6C1C4A4C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89" y="935052"/>
            <a:ext cx="4357719" cy="573885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258D743-C24D-4784-83E7-20E60C16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94" y="1440641"/>
            <a:ext cx="4386295" cy="39767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7"/>
          <p:cNvGrpSpPr/>
          <p:nvPr/>
        </p:nvGrpSpPr>
        <p:grpSpPr>
          <a:xfrm>
            <a:off x="392430" y="-368935"/>
            <a:ext cx="6039485" cy="1205865"/>
            <a:chOff x="0" y="0"/>
            <a:chExt cx="6039484" cy="1205864"/>
          </a:xfrm>
        </p:grpSpPr>
        <p:sp>
          <p:nvSpPr>
            <p:cNvPr id="130" name="object 3"/>
            <p:cNvSpPr txBox="1"/>
            <p:nvPr/>
          </p:nvSpPr>
          <p:spPr>
            <a:xfrm>
              <a:off x="674370" y="697864"/>
              <a:ext cx="536511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800" b="1" spc="15">
                  <a:solidFill>
                    <a:srgbClr val="404040"/>
                  </a:solidFill>
                  <a:latin typeface="等线"/>
                  <a:ea typeface="等线"/>
                  <a:cs typeface="等线"/>
                  <a:sym typeface="等线"/>
                </a:defRPr>
              </a:lvl1pPr>
            </a:lstStyle>
            <a:p>
              <a:r>
                <a:t>过程体会</a:t>
              </a:r>
            </a:p>
          </p:txBody>
        </p:sp>
        <p:sp>
          <p:nvSpPr>
            <p:cNvPr id="131" name="圆角矩形 21"/>
            <p:cNvSpPr/>
            <p:nvPr/>
          </p:nvSpPr>
          <p:spPr>
            <a:xfrm>
              <a:off x="0" y="0"/>
              <a:ext cx="533400" cy="1143000"/>
            </a:xfrm>
            <a:prstGeom prst="roundRect">
              <a:avLst>
                <a:gd name="adj" fmla="val 50000"/>
              </a:avLst>
            </a:prstGeom>
            <a:solidFill>
              <a:srgbClr val="3737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59A407B-6A31-40F5-B20B-8AA4CF0A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11" y="935052"/>
            <a:ext cx="4524408" cy="5648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21A4EF-A16D-4818-A5CF-5E444EDBC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50" y="935052"/>
            <a:ext cx="4248181" cy="57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0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Microsoft Office PowerPoint</Application>
  <PresentationFormat>宽屏</PresentationFormat>
  <Paragraphs>64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黑体</vt:lpstr>
      <vt:lpstr>Arial</vt:lpstr>
      <vt:lpstr>Calibri</vt:lpstr>
      <vt:lpstr>Calibri Light</vt:lpstr>
      <vt:lpstr>Office 主题</vt:lpstr>
      <vt:lpstr>深思熟Vue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深思熟Vue</dc:title>
  <dc:creator>joi</dc:creator>
  <cp:lastModifiedBy>昭怡 吴</cp:lastModifiedBy>
  <cp:revision>1</cp:revision>
  <dcterms:modified xsi:type="dcterms:W3CDTF">2021-11-26T15:44:58Z</dcterms:modified>
</cp:coreProperties>
</file>